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12801600" cy="96012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1152108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0080" y="5154840"/>
            <a:ext cx="1152108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4008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654372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35280" y="224640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430840" y="224640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40080" y="515484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4535280" y="515484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8430840" y="515484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640080" y="2246400"/>
            <a:ext cx="11521080" cy="5568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1152108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880200" y="511200"/>
            <a:ext cx="11039760" cy="8595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64008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54372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40080" y="5154840"/>
            <a:ext cx="1152108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39760" cy="1854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51"/>
          <p:cNvSpPr/>
          <p:nvPr/>
        </p:nvSpPr>
        <p:spPr>
          <a:xfrm>
            <a:off x="6494760" y="198000"/>
            <a:ext cx="6177600" cy="9135000"/>
          </a:xfrm>
          <a:prstGeom prst="rect">
            <a:avLst/>
          </a:prstGeom>
          <a:blipFill rotWithShape="0">
            <a:blip r:embed="rId1">
              <a:alphaModFix amt="30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" name="矩形 52"/>
          <p:cNvSpPr/>
          <p:nvPr/>
        </p:nvSpPr>
        <p:spPr>
          <a:xfrm>
            <a:off x="162360" y="203760"/>
            <a:ext cx="6178320" cy="9136080"/>
          </a:xfrm>
          <a:prstGeom prst="rect">
            <a:avLst/>
          </a:prstGeom>
          <a:blipFill rotWithShape="0">
            <a:blip r:embed="rId2">
              <a:alphaModFix amt="30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直線接點 2"/>
          <p:cNvSpPr/>
          <p:nvPr/>
        </p:nvSpPr>
        <p:spPr>
          <a:xfrm>
            <a:off x="6488640" y="505800"/>
            <a:ext cx="6158160" cy="360"/>
          </a:xfrm>
          <a:prstGeom prst="line">
            <a:avLst/>
          </a:prstGeom>
          <a:ln w="19050">
            <a:solidFill>
              <a:srgbClr val="80808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" name="文字方塊 3"/>
          <p:cNvSpPr/>
          <p:nvPr/>
        </p:nvSpPr>
        <p:spPr>
          <a:xfrm>
            <a:off x="8817840" y="214920"/>
            <a:ext cx="149832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1330" spc="-1" strike="noStrike">
                <a:solidFill>
                  <a:srgbClr val="000000"/>
                </a:solidFill>
                <a:latin typeface="Baoli SC"/>
                <a:ea typeface="Baoli SC"/>
              </a:rPr>
              <a:t>文化獵人期刊</a:t>
            </a:r>
            <a:endParaRPr b="0" lang="en-US" sz="1330" spc="-1" strike="noStrike">
              <a:latin typeface="Arial"/>
            </a:endParaRPr>
          </a:p>
        </p:txBody>
      </p:sp>
      <p:sp>
        <p:nvSpPr>
          <p:cNvPr id="41" name="直線接點 4"/>
          <p:cNvSpPr/>
          <p:nvPr/>
        </p:nvSpPr>
        <p:spPr>
          <a:xfrm>
            <a:off x="6494400" y="9341640"/>
            <a:ext cx="6158160" cy="360"/>
          </a:xfrm>
          <a:prstGeom prst="line">
            <a:avLst/>
          </a:prstGeom>
          <a:ln w="28575">
            <a:solidFill>
              <a:srgbClr val="222a35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" name="文字方塊 5"/>
          <p:cNvSpPr/>
          <p:nvPr/>
        </p:nvSpPr>
        <p:spPr>
          <a:xfrm>
            <a:off x="12340800" y="197640"/>
            <a:ext cx="309240" cy="273960"/>
          </a:xfrm>
          <a:prstGeom prst="rect">
            <a:avLst/>
          </a:prstGeom>
          <a:solidFill>
            <a:srgbClr val="7958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algn="ctr">
              <a:lnSpc>
                <a:spcPct val="100000"/>
              </a:lnSpc>
            </a:pPr>
            <a:r>
              <a:rPr b="0" lang="en-US" sz="850" spc="-1" strike="noStrike">
                <a:solidFill>
                  <a:srgbClr val="ffffff"/>
                </a:solidFill>
                <a:latin typeface="Baoli SC"/>
                <a:ea typeface="Baoli SC"/>
              </a:rPr>
              <a:t>3B</a:t>
            </a:r>
            <a:endParaRPr b="0" lang="en-US" sz="8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43" name="文字方塊 6"/>
          <p:cNvSpPr/>
          <p:nvPr/>
        </p:nvSpPr>
        <p:spPr>
          <a:xfrm>
            <a:off x="6506280" y="334800"/>
            <a:ext cx="16520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2022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年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05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月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04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日 ⁄星期三</a:t>
            </a:r>
            <a:endParaRPr b="0" lang="en-US" sz="760" spc="-1" strike="noStrike">
              <a:latin typeface="Arial"/>
            </a:endParaRPr>
          </a:p>
        </p:txBody>
      </p:sp>
      <p:sp>
        <p:nvSpPr>
          <p:cNvPr id="44" name="文字方塊 7"/>
          <p:cNvSpPr/>
          <p:nvPr/>
        </p:nvSpPr>
        <p:spPr>
          <a:xfrm>
            <a:off x="185040" y="335520"/>
            <a:ext cx="1652040" cy="20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2022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年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05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月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04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日 ⁄星期三</a:t>
            </a:r>
            <a:endParaRPr b="0" lang="en-US" sz="760" spc="-1" strike="noStrike">
              <a:latin typeface="Arial"/>
            </a:endParaRPr>
          </a:p>
        </p:txBody>
      </p:sp>
      <p:sp>
        <p:nvSpPr>
          <p:cNvPr id="45" name="直線接點 8"/>
          <p:cNvSpPr/>
          <p:nvPr/>
        </p:nvSpPr>
        <p:spPr>
          <a:xfrm>
            <a:off x="185040" y="504720"/>
            <a:ext cx="6158880" cy="360"/>
          </a:xfrm>
          <a:prstGeom prst="line">
            <a:avLst/>
          </a:prstGeom>
          <a:ln w="19050">
            <a:solidFill>
              <a:srgbClr val="80808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" name="文字方塊 9"/>
          <p:cNvSpPr/>
          <p:nvPr/>
        </p:nvSpPr>
        <p:spPr>
          <a:xfrm>
            <a:off x="2514600" y="214920"/>
            <a:ext cx="149868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1330" spc="-1" strike="noStrike">
                <a:solidFill>
                  <a:srgbClr val="000000"/>
                </a:solidFill>
                <a:latin typeface="Baoli SC"/>
                <a:ea typeface="Baoli SC"/>
              </a:rPr>
              <a:t>文化獵人期刊</a:t>
            </a:r>
            <a:endParaRPr b="0" lang="en-US" sz="1330" spc="-1" strike="noStrike">
              <a:latin typeface="Arial"/>
            </a:endParaRPr>
          </a:p>
        </p:txBody>
      </p:sp>
      <p:sp>
        <p:nvSpPr>
          <p:cNvPr id="47" name="直線接點 10"/>
          <p:cNvSpPr/>
          <p:nvPr/>
        </p:nvSpPr>
        <p:spPr>
          <a:xfrm>
            <a:off x="190800" y="9341640"/>
            <a:ext cx="6158880" cy="360"/>
          </a:xfrm>
          <a:prstGeom prst="line">
            <a:avLst/>
          </a:prstGeom>
          <a:ln w="28575">
            <a:solidFill>
              <a:srgbClr val="222a35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" name="文字方塊 11"/>
          <p:cNvSpPr/>
          <p:nvPr/>
        </p:nvSpPr>
        <p:spPr>
          <a:xfrm>
            <a:off x="6037200" y="197640"/>
            <a:ext cx="309240" cy="273960"/>
          </a:xfrm>
          <a:prstGeom prst="rect">
            <a:avLst/>
          </a:prstGeom>
          <a:solidFill>
            <a:srgbClr val="7958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algn="ctr">
              <a:lnSpc>
                <a:spcPct val="100000"/>
              </a:lnSpc>
            </a:pPr>
            <a:r>
              <a:rPr b="0" lang="en-US" sz="850" spc="-1" strike="noStrike">
                <a:solidFill>
                  <a:srgbClr val="ffffff"/>
                </a:solidFill>
                <a:latin typeface="Baoli SC"/>
                <a:ea typeface="Baoli SC"/>
              </a:rPr>
              <a:t>3B</a:t>
            </a:r>
            <a:endParaRPr b="0" lang="en-US" sz="8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49" name="文字方塊 13"/>
          <p:cNvSpPr/>
          <p:nvPr/>
        </p:nvSpPr>
        <p:spPr>
          <a:xfrm>
            <a:off x="10980000" y="1260000"/>
            <a:ext cx="1419120" cy="75924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100" spc="-1" strike="noStrike">
                <a:solidFill>
                  <a:srgbClr val="000000"/>
                </a:solidFill>
                <a:latin typeface="思源宋體"/>
                <a:ea typeface="思源宋體"/>
              </a:rPr>
              <a:t>新北市</a:t>
            </a:r>
            <a:r>
              <a:rPr b="0" lang="en-US" sz="1100" spc="-1" strike="noStrike">
                <a:solidFill>
                  <a:srgbClr val="000000"/>
                </a:solidFill>
                <a:latin typeface="思源宋體"/>
                <a:ea typeface="思源宋體"/>
              </a:rPr>
              <a:t>110</a:t>
            </a:r>
            <a:r>
              <a:rPr b="0" lang="zh-TW" sz="1100" spc="-1" strike="noStrike">
                <a:solidFill>
                  <a:srgbClr val="000000"/>
                </a:solidFill>
                <a:latin typeface="思源宋體"/>
                <a:ea typeface="思源宋體"/>
              </a:rPr>
              <a:t>學年度國小資優課程</a:t>
            </a:r>
            <a:br/>
            <a:r>
              <a:rPr b="0" lang="zh-TW" sz="1100" spc="-1" strike="noStrike">
                <a:solidFill>
                  <a:srgbClr val="000000"/>
                </a:solidFill>
                <a:latin typeface="Arial"/>
                <a:ea typeface="DejaVu Sans"/>
              </a:rPr>
              <a:t>圖、文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zh-TW" sz="1100" spc="-1" strike="noStrike">
                <a:solidFill>
                  <a:srgbClr val="000000"/>
                </a:solidFill>
                <a:latin typeface="思源宋體"/>
                <a:ea typeface="思源宋體"/>
              </a:rPr>
              <a:t>永和國小　 鍾定栩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0" name="文字方塊 15"/>
          <p:cNvSpPr/>
          <p:nvPr/>
        </p:nvSpPr>
        <p:spPr>
          <a:xfrm>
            <a:off x="360000" y="2811960"/>
            <a:ext cx="6049080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000000"/>
                </a:solidFill>
                <a:latin typeface="思源宋體"/>
                <a:ea typeface="思源宋體"/>
              </a:rPr>
              <a:t>莫比烏斯環並沒有內外之分，從任一個點開始，繞著中線畫最後會回到同一個點，很神奇吧！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51" name=""/>
          <p:cNvGrpSpPr/>
          <p:nvPr/>
        </p:nvGrpSpPr>
        <p:grpSpPr>
          <a:xfrm>
            <a:off x="370800" y="3394080"/>
            <a:ext cx="5980680" cy="972000"/>
            <a:chOff x="370800" y="3394080"/>
            <a:chExt cx="5980680" cy="972000"/>
          </a:xfrm>
        </p:grpSpPr>
        <p:sp>
          <p:nvSpPr>
            <p:cNvPr id="52" name="文字方塊 14"/>
            <p:cNvSpPr/>
            <p:nvPr/>
          </p:nvSpPr>
          <p:spPr>
            <a:xfrm>
              <a:off x="370800" y="4032720"/>
              <a:ext cx="5939640" cy="3333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zh-TW" sz="1600" spc="-1" strike="noStrike">
                  <a:solidFill>
                    <a:srgbClr val="000000"/>
                  </a:solidFill>
                  <a:latin typeface="思源宋體"/>
                  <a:ea typeface="思源宋體"/>
                </a:rPr>
                <a:t>雕像、建築物、雲霄飛車軌道等都有。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53" name="文字方塊 19"/>
            <p:cNvSpPr/>
            <p:nvPr/>
          </p:nvSpPr>
          <p:spPr>
            <a:xfrm>
              <a:off x="370800" y="3394080"/>
              <a:ext cx="598068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50000"/>
                </a:lnSpc>
              </a:pPr>
              <a:r>
                <a:rPr b="1" lang="zh-TW" sz="2400" spc="-1" strike="noStrike">
                  <a:solidFill>
                    <a:srgbClr val="002060"/>
                  </a:solidFill>
                  <a:latin typeface="Gen Jyuu GothicX Heavy"/>
                  <a:ea typeface="Gen Jyuu GothicX Heavy"/>
                </a:rPr>
                <a:t>莫比烏斯環在生活中的應用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54" name="矩形 29"/>
          <p:cNvSpPr/>
          <p:nvPr/>
        </p:nvSpPr>
        <p:spPr>
          <a:xfrm>
            <a:off x="1253880" y="797760"/>
            <a:ext cx="36097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>
              <a:lnSpc>
                <a:spcPct val="100000"/>
              </a:lnSpc>
            </a:pPr>
            <a:r>
              <a:rPr b="0" lang="zh-TW" sz="5400" spc="-1" strike="noStrike">
                <a:solidFill>
                  <a:srgbClr val="ff0000"/>
                </a:solidFill>
                <a:latin typeface="Gen Jyuu GothicX Heavy"/>
                <a:ea typeface="Gen Jyuu GothicX Heavy"/>
              </a:rPr>
              <a:t>莫比烏斯環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55" name="文字方塊 30"/>
          <p:cNvSpPr/>
          <p:nvPr/>
        </p:nvSpPr>
        <p:spPr>
          <a:xfrm>
            <a:off x="1781280" y="1813680"/>
            <a:ext cx="4599720" cy="3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内海フォント-Light"/>
                <a:ea typeface="内海フォント-Light"/>
              </a:rPr>
              <a:t>圖、文</a:t>
            </a:r>
            <a:r>
              <a:rPr b="1" lang="en-US" sz="1400" spc="-1" strike="noStrike">
                <a:solidFill>
                  <a:srgbClr val="000000"/>
                </a:solidFill>
                <a:latin typeface="内海フォント-Light"/>
                <a:ea typeface="内海フォント-Light"/>
              </a:rPr>
              <a:t>/</a:t>
            </a:r>
            <a:r>
              <a:rPr b="1" lang="zh-TW" sz="1400" spc="-1" strike="noStrike">
                <a:solidFill>
                  <a:srgbClr val="000000"/>
                </a:solidFill>
                <a:latin typeface="内海フォント-Light"/>
                <a:ea typeface="内海フォント-Light"/>
              </a:rPr>
              <a:t>鍾定栩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56" name="文字方塊 15_0"/>
          <p:cNvSpPr/>
          <p:nvPr/>
        </p:nvSpPr>
        <p:spPr>
          <a:xfrm>
            <a:off x="360000" y="2811960"/>
            <a:ext cx="6049080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1600" spc="-1" strike="noStrike">
                <a:solidFill>
                  <a:srgbClr val="000000"/>
                </a:solidFill>
                <a:latin typeface="思源宋體"/>
                <a:ea typeface="思源宋體"/>
              </a:rPr>
              <a:t>莫比烏斯環並沒有內外之分，從任一個點開始，繞著中線畫最後會回到同一個點，很神奇吧！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7" name="文字方塊 15_1"/>
          <p:cNvSpPr/>
          <p:nvPr/>
        </p:nvSpPr>
        <p:spPr>
          <a:xfrm>
            <a:off x="360000" y="2811960"/>
            <a:ext cx="6049080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000000"/>
                </a:solidFill>
                <a:latin typeface="思源宋體"/>
                <a:ea typeface="思源宋體"/>
              </a:rPr>
              <a:t>莫比烏斯環並沒有內外之分，從任一個點開始，繞著中線畫最後會回到同一個點，很神奇吧！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8" name="文字方塊 15_2"/>
          <p:cNvSpPr/>
          <p:nvPr/>
        </p:nvSpPr>
        <p:spPr>
          <a:xfrm>
            <a:off x="360000" y="2811960"/>
            <a:ext cx="6049080" cy="5767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600" spc="-1" strike="noStrike">
                <a:solidFill>
                  <a:srgbClr val="000000"/>
                </a:solidFill>
                <a:latin typeface="思源宋體"/>
                <a:ea typeface="思源宋體"/>
              </a:rPr>
              <a:t>莫比烏斯環並沒有內外之分，從任一個點開始，繞著中線畫最後會回到同一個點，很神奇吧！</a:t>
            </a:r>
            <a:endParaRPr b="0" lang="en-US" sz="1600" spc="-1" strike="noStrike">
              <a:latin typeface="Arial"/>
            </a:endParaRPr>
          </a:p>
        </p:txBody>
      </p:sp>
      <p:grpSp>
        <p:nvGrpSpPr>
          <p:cNvPr id="59" name=""/>
          <p:cNvGrpSpPr/>
          <p:nvPr/>
        </p:nvGrpSpPr>
        <p:grpSpPr>
          <a:xfrm>
            <a:off x="281520" y="2131560"/>
            <a:ext cx="6127560" cy="1257120"/>
            <a:chOff x="281520" y="2131560"/>
            <a:chExt cx="6127560" cy="1257120"/>
          </a:xfrm>
        </p:grpSpPr>
        <p:sp>
          <p:nvSpPr>
            <p:cNvPr id="60" name="文字方塊 12"/>
            <p:cNvSpPr/>
            <p:nvPr/>
          </p:nvSpPr>
          <p:spPr>
            <a:xfrm>
              <a:off x="281520" y="2131560"/>
              <a:ext cx="6018120" cy="6382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50000"/>
                </a:lnSpc>
              </a:pPr>
              <a:r>
                <a:rPr b="1" lang="zh-TW" sz="2400" spc="-1" strike="noStrike">
                  <a:solidFill>
                    <a:srgbClr val="002060"/>
                  </a:solidFill>
                  <a:latin typeface="Gen Jyuu GothicX Heavy"/>
                  <a:ea typeface="Gen Jyuu GothicX Heavy"/>
                </a:rPr>
                <a:t>沒有內外之分</a:t>
              </a:r>
              <a:endParaRPr b="0" lang="en-US" sz="2400" spc="-1" strike="noStrike">
                <a:latin typeface="Arial"/>
              </a:endParaRPr>
            </a:p>
          </p:txBody>
        </p:sp>
        <p:sp>
          <p:nvSpPr>
            <p:cNvPr id="61" name="文字方塊 15_3"/>
            <p:cNvSpPr/>
            <p:nvPr/>
          </p:nvSpPr>
          <p:spPr>
            <a:xfrm>
              <a:off x="360000" y="2811960"/>
              <a:ext cx="6049080" cy="5767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zh-TW" sz="1600" spc="-1" strike="noStrike">
                  <a:solidFill>
                    <a:srgbClr val="000000"/>
                  </a:solidFill>
                  <a:latin typeface="思源宋體"/>
                  <a:ea typeface="思源宋體"/>
                </a:rPr>
                <a:t>莫比烏斯環並沒有內外之分，從任一個點開始，繞著中線畫最後會回到同一個點，很神奇吧！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62" name=""/>
          <p:cNvSpPr/>
          <p:nvPr/>
        </p:nvSpPr>
        <p:spPr>
          <a:xfrm>
            <a:off x="11066760" y="2160000"/>
            <a:ext cx="1259640" cy="72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latin typeface="Arial"/>
              </a:rPr>
              <a:t>其他的我不會。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312480" y="4500000"/>
            <a:ext cx="2721960" cy="483984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3034440" y="4502160"/>
            <a:ext cx="2721960" cy="483984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5"/>
          <a:stretch/>
        </p:blipFill>
        <p:spPr>
          <a:xfrm>
            <a:off x="7196400" y="4500000"/>
            <a:ext cx="2721960" cy="48398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9878040" y="4506840"/>
            <a:ext cx="2721960" cy="4839840"/>
          </a:xfrm>
          <a:prstGeom prst="rect">
            <a:avLst/>
          </a:prstGeom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7"/>
          <a:stretch/>
        </p:blipFill>
        <p:spPr>
          <a:xfrm>
            <a:off x="6506280" y="540000"/>
            <a:ext cx="2133720" cy="3794040"/>
          </a:xfrm>
          <a:prstGeom prst="rect">
            <a:avLst/>
          </a:prstGeom>
          <a:ln w="0">
            <a:noFill/>
          </a:ln>
        </p:spPr>
      </p:pic>
      <p:pic>
        <p:nvPicPr>
          <p:cNvPr id="68" name="" descr=""/>
          <p:cNvPicPr/>
          <p:nvPr/>
        </p:nvPicPr>
        <p:blipFill>
          <a:blip r:embed="rId8"/>
          <a:stretch/>
        </p:blipFill>
        <p:spPr>
          <a:xfrm>
            <a:off x="8666280" y="540000"/>
            <a:ext cx="2133720" cy="379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Application>LibreOffice/7.1.6.2$Windows_X86_64 LibreOffice_project/0e133318fcee89abacd6a7d077e292f1145735c3</Application>
  <AppVersion>15.0000</AppVersion>
  <Words>1062</Words>
  <Paragraphs>170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2021-04-20T08:20:10Z</dcterms:created>
  <dc:creator>歐冠杏</dc:creator>
  <dc:description/>
  <dc:language>zh-TW</dc:language>
  <cp:lastModifiedBy/>
  <dcterms:modified xsi:type="dcterms:W3CDTF">2022-05-05T18:18:09Z</dcterms:modified>
  <cp:revision>18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A3 紙張 (297x420 公釐)</vt:lpwstr>
  </property>
  <property fmtid="{D5CDD505-2E9C-101B-9397-08002B2CF9AE}" pid="3" name="Slides">
    <vt:i4>4</vt:i4>
  </property>
</Properties>
</file>